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57" r:id="rId5"/>
    <p:sldId id="258"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F34F0503-3827-41B5-A246-5DD6EC4A1C7D}" type="datetimeFigureOut">
              <a:rPr lang="en-US" smtClean="0"/>
              <a:pPr/>
              <a:t>6/28/2022</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29F66311-7479-4BD7-9710-9E4CE007774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F34F0503-3827-41B5-A246-5DD6EC4A1C7D}" type="datetimeFigureOut">
              <a:rPr lang="en-US" smtClean="0"/>
              <a:pPr/>
              <a:t>6/28/2022</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29F66311-7479-4BD7-9710-9E4CE007774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F34F0503-3827-41B5-A246-5DD6EC4A1C7D}" type="datetimeFigureOut">
              <a:rPr lang="en-US" smtClean="0"/>
              <a:pPr/>
              <a:t>6/28/2022</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29F66311-7479-4BD7-9710-9E4CE0077740}"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F34F0503-3827-41B5-A246-5DD6EC4A1C7D}" type="datetimeFigureOut">
              <a:rPr lang="en-US" smtClean="0"/>
              <a:pPr/>
              <a:t>6/28/2022</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9F66311-7479-4BD7-9710-9E4CE007774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F34F0503-3827-41B5-A246-5DD6EC4A1C7D}" type="datetimeFigureOut">
              <a:rPr lang="en-US" smtClean="0"/>
              <a:pPr/>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29F66311-7479-4BD7-9710-9E4CE0077740}"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F34F0503-3827-41B5-A246-5DD6EC4A1C7D}" type="datetimeFigureOut">
              <a:rPr lang="en-US" smtClean="0"/>
              <a:pPr/>
              <a:t>6/28/2022</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F66311-7479-4BD7-9710-9E4CE007774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34F0503-3827-41B5-A246-5DD6EC4A1C7D}" type="datetimeFigureOut">
              <a:rPr lang="en-US" smtClean="0"/>
              <a:pPr/>
              <a:t>6/28/2022</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F66311-7479-4BD7-9710-9E4CE007774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F34F0503-3827-41B5-A246-5DD6EC4A1C7D}" type="datetimeFigureOut">
              <a:rPr lang="en-US" smtClean="0"/>
              <a:pPr/>
              <a:t>6/28/2022</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F66311-7479-4BD7-9710-9E4CE007774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F34F0503-3827-41B5-A246-5DD6EC4A1C7D}" type="datetimeFigureOut">
              <a:rPr lang="en-US" smtClean="0"/>
              <a:pPr/>
              <a:t>6/28/2022</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9F66311-7479-4BD7-9710-9E4CE0077740}"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34F0503-3827-41B5-A246-5DD6EC4A1C7D}" type="datetimeFigureOut">
              <a:rPr lang="en-US" smtClean="0"/>
              <a:pPr/>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F66311-7479-4BD7-9710-9E4CE007774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34F0503-3827-41B5-A246-5DD6EC4A1C7D}" type="datetimeFigureOut">
              <a:rPr lang="en-US" smtClean="0"/>
              <a:pPr/>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F66311-7479-4BD7-9710-9E4CE007774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F34F0503-3827-41B5-A246-5DD6EC4A1C7D}" type="datetimeFigureOut">
              <a:rPr lang="en-US" smtClean="0"/>
              <a:pPr/>
              <a:t>6/28/2022</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9F66311-7479-4BD7-9710-9E4CE0077740}"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1.wav"/><Relationship Id="rId1" Type="http://schemas.openxmlformats.org/officeDocument/2006/relationships/tags" Target="../tags/ta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media/audio3.wav"/></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media/audio4.wav"/></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media/audio5.wav"/></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media/audio6.wav"/></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7.wav"/><Relationship Id="rId1" Type="http://schemas.openxmlformats.org/officeDocument/2006/relationships/vmlDrawing" Target="../drawings/vmlDrawing1.vml"/><Relationship Id="rId5" Type="http://schemas.openxmlformats.org/officeDocument/2006/relationships/image" Target="../media/image4.png"/><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8.wav"/><Relationship Id="rId1" Type="http://schemas.openxmlformats.org/officeDocument/2006/relationships/vmlDrawing" Target="../drawings/vmlDrawing2.v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9.wav"/><Relationship Id="rId1" Type="http://schemas.openxmlformats.org/officeDocument/2006/relationships/vmlDrawing" Target="../drawings/vmlDrawing3.vml"/><Relationship Id="rId5" Type="http://schemas.openxmlformats.org/officeDocument/2006/relationships/image" Target="../media/image4.png"/><Relationship Id="rId4" Type="http://schemas.openxmlformats.org/officeDocument/2006/relationships/oleObject" Target="../embeddings/oleObject3.bin"/></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0.wav"/><Relationship Id="rId1" Type="http://schemas.openxmlformats.org/officeDocument/2006/relationships/vmlDrawing" Target="../drawings/vmlDrawing4.vml"/><Relationship Id="rId5" Type="http://schemas.openxmlformats.org/officeDocument/2006/relationships/image" Target="../media/image4.png"/><Relationship Id="rId4"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1.wav"/><Relationship Id="rId1" Type="http://schemas.openxmlformats.org/officeDocument/2006/relationships/vmlDrawing" Target="../drawings/vmlDrawing5.vml"/><Relationship Id="rId5" Type="http://schemas.openxmlformats.org/officeDocument/2006/relationships/image" Target="../media/image4.png"/><Relationship Id="rId4"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2.wav"/><Relationship Id="rId1" Type="http://schemas.openxmlformats.org/officeDocument/2006/relationships/vmlDrawing" Target="../drawings/vmlDrawing6.vml"/><Relationship Id="rId5" Type="http://schemas.openxmlformats.org/officeDocument/2006/relationships/image" Target="../media/image4.png"/><Relationship Id="rId4" Type="http://schemas.openxmlformats.org/officeDocument/2006/relationships/oleObject" Target="../embeddings/oleObject6.bin"/></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audio" Target="../media/audio13.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447800"/>
            <a:ext cx="8458200" cy="1222375"/>
          </a:xfrm>
        </p:spPr>
        <p:txBody>
          <a:bodyPr>
            <a:normAutofit/>
          </a:bodyPr>
          <a:lstStyle/>
          <a:p>
            <a:pPr algn="ctr"/>
            <a:r>
              <a:rPr lang="en-US" sz="5400" dirty="0" smtClean="0">
                <a:solidFill>
                  <a:srgbClr val="C00000"/>
                </a:solidFill>
                <a:latin typeface="Times New Roman" pitchFamily="18" charset="0"/>
                <a:cs typeface="Times New Roman" pitchFamily="18" charset="0"/>
              </a:rPr>
              <a:t>Isomer </a:t>
            </a:r>
            <a:endParaRPr lang="en-US" sz="5400" dirty="0">
              <a:solidFill>
                <a:srgbClr val="C00000"/>
              </a:solidFill>
              <a:latin typeface="Times New Roman" pitchFamily="18" charset="0"/>
              <a:cs typeface="Times New Roman" pitchFamily="18" charset="0"/>
            </a:endParaRPr>
          </a:p>
        </p:txBody>
      </p:sp>
      <p:sp>
        <p:nvSpPr>
          <p:cNvPr id="4" name="Subtitle 2"/>
          <p:cNvSpPr>
            <a:spLocks noGrp="1"/>
          </p:cNvSpPr>
          <p:nvPr>
            <p:ph type="subTitle" idx="1"/>
          </p:nvPr>
        </p:nvSpPr>
        <p:spPr>
          <a:xfrm>
            <a:off x="3886200" y="4343400"/>
            <a:ext cx="5257800" cy="914400"/>
          </a:xfrm>
        </p:spPr>
        <p:txBody>
          <a:bodyPr>
            <a:noAutofit/>
          </a:bodyPr>
          <a:lstStyle/>
          <a:p>
            <a:pPr algn="ctr"/>
            <a:r>
              <a:rPr lang="en-US" sz="1800" b="1" dirty="0" smtClean="0">
                <a:solidFill>
                  <a:schemeClr val="tx1"/>
                </a:solidFill>
                <a:latin typeface="Times New Roman" pitchFamily="18" charset="0"/>
                <a:cs typeface="Times New Roman" pitchFamily="18" charset="0"/>
              </a:rPr>
              <a:t>Akshaykumar B. Kadam</a:t>
            </a:r>
          </a:p>
          <a:p>
            <a:pPr algn="ctr"/>
            <a:r>
              <a:rPr lang="en-US" sz="1800" b="1" dirty="0" smtClean="0">
                <a:solidFill>
                  <a:schemeClr val="tx1"/>
                </a:solidFill>
                <a:latin typeface="Times New Roman" pitchFamily="18" charset="0"/>
                <a:cs typeface="Times New Roman" pitchFamily="18" charset="0"/>
              </a:rPr>
              <a:t>Assistant professor </a:t>
            </a:r>
          </a:p>
          <a:p>
            <a:pPr algn="ctr"/>
            <a:r>
              <a:rPr lang="en-US" sz="1800" b="1" dirty="0" smtClean="0">
                <a:solidFill>
                  <a:schemeClr val="tx1"/>
                </a:solidFill>
                <a:latin typeface="Times New Roman" pitchFamily="18" charset="0"/>
                <a:cs typeface="Times New Roman" pitchFamily="18" charset="0"/>
              </a:rPr>
              <a:t>Department of Pharmaceutical Chemistry</a:t>
            </a:r>
          </a:p>
          <a:p>
            <a:pPr algn="ctr"/>
            <a:r>
              <a:rPr lang="en-US" sz="1800" b="1" dirty="0" smtClean="0">
                <a:solidFill>
                  <a:schemeClr val="tx1"/>
                </a:solidFill>
                <a:latin typeface="Times New Roman" pitchFamily="18" charset="0"/>
                <a:cs typeface="Times New Roman" pitchFamily="18" charset="0"/>
              </a:rPr>
              <a:t>Krishna Institute </a:t>
            </a:r>
            <a:r>
              <a:rPr lang="en-US" sz="1800" b="1" dirty="0" smtClean="0">
                <a:solidFill>
                  <a:schemeClr val="tx1"/>
                </a:solidFill>
                <a:latin typeface="Times New Roman" pitchFamily="18" charset="0"/>
                <a:cs typeface="Times New Roman" pitchFamily="18" charset="0"/>
              </a:rPr>
              <a:t>of </a:t>
            </a:r>
            <a:r>
              <a:rPr lang="en-US" sz="1800" b="1" dirty="0" smtClean="0">
                <a:solidFill>
                  <a:schemeClr val="tx1"/>
                </a:solidFill>
                <a:latin typeface="Times New Roman" pitchFamily="18" charset="0"/>
                <a:cs typeface="Times New Roman" pitchFamily="18" charset="0"/>
              </a:rPr>
              <a:t>Pharmacy, Karad</a:t>
            </a:r>
            <a:endParaRPr lang="en-US" sz="1800" b="1" dirty="0">
              <a:solidFill>
                <a:schemeClr val="tx1"/>
              </a:solidFill>
              <a:latin typeface="Times New Roman" pitchFamily="18" charset="0"/>
              <a:cs typeface="Times New Roman" pitchFamily="18" charset="0"/>
            </a:endParaRPr>
          </a:p>
        </p:txBody>
      </p:sp>
      <p:pic>
        <p:nvPicPr>
          <p:cNvPr id="8" name="~PP1055.WAV">
            <a:hlinkClick r:id="" action="ppaction://media"/>
          </p:cNvPr>
          <p:cNvPicPr>
            <a:picLocks noRot="1" noChangeAspect="1"/>
          </p:cNvPicPr>
          <p:nvPr>
            <a:wavAudioFile r:embed="rId2" name="~PP1055.WAV"/>
          </p:nvPr>
        </p:nvPicPr>
        <p:blipFill>
          <a:blip r:embed="rId4"/>
          <a:stretch>
            <a:fillRect/>
          </a:stretch>
        </p:blipFill>
        <p:spPr>
          <a:xfrm>
            <a:off x="8696325" y="6410325"/>
            <a:ext cx="304800" cy="304800"/>
          </a:xfrm>
          <a:prstGeom prst="rect">
            <a:avLst/>
          </a:prstGeom>
        </p:spPr>
      </p:pic>
    </p:spTree>
    <p:custDataLst>
      <p:tags r:id="rId1"/>
    </p:custDataLst>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20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20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20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2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7"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Times New Roman" pitchFamily="18" charset="0"/>
                <a:cs typeface="Times New Roman" pitchFamily="18" charset="0"/>
              </a:rPr>
              <a:t>Introduction to organic chemistry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buNone/>
            </a:pP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Organic chemistry </a:t>
            </a:r>
            <a:r>
              <a:rPr lang="en-US" dirty="0" smtClean="0">
                <a:latin typeface="Times New Roman" pitchFamily="18" charset="0"/>
                <a:cs typeface="Times New Roman" pitchFamily="18" charset="0"/>
              </a:rPr>
              <a:t>is a chemical sub discipline involving the scientific study of the structure properties and reaction of organic compounds and organic materials, i.e., matter in its various forms that contain carbon atoms. Study of structure includes many physical and chemical composition of organic compound and materials.</a:t>
            </a:r>
            <a:endParaRPr lang="en-US" dirty="0">
              <a:latin typeface="Times New Roman" pitchFamily="18" charset="0"/>
              <a:cs typeface="Times New Roman" pitchFamily="18" charset="0"/>
            </a:endParaRPr>
          </a:p>
        </p:txBody>
      </p:sp>
      <p:pic>
        <p:nvPicPr>
          <p:cNvPr id="6" name="~PP2212.WAV">
            <a:hlinkClick r:id="" action="ppaction://media"/>
          </p:cNvPr>
          <p:cNvPicPr>
            <a:picLocks noRot="1" noChangeAspect="1"/>
          </p:cNvPicPr>
          <p:nvPr>
            <a:wavAudioFile r:embed="rId1" name="~PP2212.WAV"/>
          </p:nvPr>
        </p:nvPicPr>
        <p:blipFill>
          <a:blip r:embed="rId3"/>
          <a:stretch>
            <a:fillRect/>
          </a:stretch>
        </p:blipFill>
        <p:spPr>
          <a:xfrm>
            <a:off x="8696325" y="6410325"/>
            <a:ext cx="304800" cy="304800"/>
          </a:xfrm>
          <a:prstGeom prst="rect">
            <a:avLst/>
          </a:prstGeom>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What is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buNone/>
            </a:pPr>
            <a:r>
              <a:rPr lang="en-US" dirty="0" smtClean="0">
                <a:latin typeface="Times New Roman" pitchFamily="18" charset="0"/>
                <a:cs typeface="Times New Roman" pitchFamily="18" charset="0"/>
              </a:rPr>
              <a:t>	The organic compound having same molecular formula but different structures are known as isomers. This phenomenon is known as isomerism. </a:t>
            </a:r>
          </a:p>
          <a:p>
            <a:pPr>
              <a:buNone/>
            </a:pPr>
            <a:r>
              <a:rPr lang="en-US" dirty="0" smtClean="0">
                <a:latin typeface="Times New Roman" pitchFamily="18" charset="0"/>
                <a:cs typeface="Times New Roman" pitchFamily="18" charset="0"/>
              </a:rPr>
              <a:t>	In other words, the organic compound having the same molecular formula but different arrangements of carbon atom in them, are known as isomers.</a:t>
            </a:r>
            <a:endParaRPr lang="en-US" dirty="0">
              <a:latin typeface="Times New Roman" pitchFamily="18" charset="0"/>
              <a:cs typeface="Times New Roman" pitchFamily="18" charset="0"/>
            </a:endParaRPr>
          </a:p>
        </p:txBody>
      </p:sp>
      <p:pic>
        <p:nvPicPr>
          <p:cNvPr id="5" name="~PP3415.WAV">
            <a:hlinkClick r:id="" action="ppaction://media"/>
          </p:cNvPr>
          <p:cNvPicPr>
            <a:picLocks noRot="1" noChangeAspect="1"/>
          </p:cNvPicPr>
          <p:nvPr>
            <a:wavAudioFile r:embed="rId1" name="~PP3415.WAV"/>
          </p:nvPr>
        </p:nvPicPr>
        <p:blipFill>
          <a:blip r:embed="rId3"/>
          <a:stretch>
            <a:fillRect/>
          </a:stretch>
        </p:blipFill>
        <p:spPr>
          <a:xfrm>
            <a:off x="8696325" y="6410325"/>
            <a:ext cx="304800" cy="304800"/>
          </a:xfrm>
          <a:prstGeom prst="rect">
            <a:avLst/>
          </a:prstGeom>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Content </a:t>
            </a:r>
            <a:endParaRPr lang="en-US" dirty="0"/>
          </a:p>
        </p:txBody>
      </p:sp>
      <p:sp>
        <p:nvSpPr>
          <p:cNvPr id="3" name="Content Placeholder 2"/>
          <p:cNvSpPr>
            <a:spLocks noGrp="1"/>
          </p:cNvSpPr>
          <p:nvPr>
            <p:ph idx="1"/>
          </p:nvPr>
        </p:nvSpPr>
        <p:spPr/>
        <p:txBody>
          <a:bodyPr/>
          <a:lstStyle/>
          <a:p>
            <a:pPr>
              <a:buFont typeface="Wingdings" pitchFamily="2" charset="2"/>
              <a:buChar char="q"/>
            </a:pPr>
            <a:r>
              <a:rPr lang="en-US" dirty="0" smtClean="0"/>
              <a:t>Isomer</a:t>
            </a:r>
          </a:p>
          <a:p>
            <a:pPr>
              <a:buFont typeface="Wingdings" pitchFamily="2" charset="2"/>
              <a:buChar char="q"/>
            </a:pPr>
            <a:r>
              <a:rPr lang="en-US" dirty="0" smtClean="0"/>
              <a:t>Classification </a:t>
            </a:r>
          </a:p>
          <a:p>
            <a:pPr lvl="2"/>
            <a:r>
              <a:rPr lang="en-US" dirty="0" smtClean="0"/>
              <a:t>Structural isomerism </a:t>
            </a:r>
          </a:p>
          <a:p>
            <a:pPr lvl="2"/>
            <a:r>
              <a:rPr lang="en-US" dirty="0" smtClean="0"/>
              <a:t>Stereo isomerism</a:t>
            </a:r>
          </a:p>
          <a:p>
            <a:endParaRPr lang="en-US" dirty="0"/>
          </a:p>
        </p:txBody>
      </p:sp>
      <p:pic>
        <p:nvPicPr>
          <p:cNvPr id="4" name="~PP3497.WAV">
            <a:hlinkClick r:id="" action="ppaction://media"/>
          </p:cNvPr>
          <p:cNvPicPr>
            <a:picLocks noRot="1" noChangeAspect="1"/>
          </p:cNvPicPr>
          <p:nvPr>
            <a:wavAudioFile r:embed="rId1" name="~PP3497.WAV"/>
          </p:nvPr>
        </p:nvPicPr>
        <p:blipFill>
          <a:blip r:embed="rId3"/>
          <a:stretch>
            <a:fillRect/>
          </a:stretch>
        </p:blipFill>
        <p:spPr>
          <a:xfrm>
            <a:off x="8696325" y="6410325"/>
            <a:ext cx="304800" cy="3048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Classification of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304800" y="1554162"/>
            <a:ext cx="8686800" cy="5075238"/>
          </a:xfrm>
        </p:spPr>
        <p:txBody>
          <a:bodyPr/>
          <a:lstStyle/>
          <a:p>
            <a:pPr>
              <a:buNone/>
            </a:pPr>
            <a:endParaRPr lang="en-US" dirty="0" smtClean="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p:txBody>
      </p:sp>
      <p:sp>
        <p:nvSpPr>
          <p:cNvPr id="4" name="Rounded Rectangle 3"/>
          <p:cNvSpPr/>
          <p:nvPr/>
        </p:nvSpPr>
        <p:spPr>
          <a:xfrm>
            <a:off x="2971800" y="1828800"/>
            <a:ext cx="2971800" cy="381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smtClean="0">
                <a:latin typeface="Times New Roman" pitchFamily="18" charset="0"/>
                <a:cs typeface="Times New Roman" pitchFamily="18" charset="0"/>
              </a:rPr>
              <a:t>Isomers </a:t>
            </a:r>
            <a:endParaRPr lang="en-US" dirty="0">
              <a:latin typeface="Times New Roman" pitchFamily="18" charset="0"/>
              <a:cs typeface="Times New Roman" pitchFamily="18" charset="0"/>
            </a:endParaRPr>
          </a:p>
        </p:txBody>
      </p:sp>
      <p:sp>
        <p:nvSpPr>
          <p:cNvPr id="5" name="Rectangle 4"/>
          <p:cNvSpPr/>
          <p:nvPr/>
        </p:nvSpPr>
        <p:spPr>
          <a:xfrm>
            <a:off x="609600" y="2895600"/>
            <a:ext cx="2895600" cy="4572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smtClean="0">
                <a:latin typeface="Times New Roman" pitchFamily="18" charset="0"/>
                <a:cs typeface="Times New Roman" pitchFamily="18" charset="0"/>
              </a:rPr>
              <a:t>Structural isomerism </a:t>
            </a:r>
            <a:endParaRPr lang="en-US" dirty="0">
              <a:latin typeface="Times New Roman" pitchFamily="18" charset="0"/>
              <a:cs typeface="Times New Roman" pitchFamily="18" charset="0"/>
            </a:endParaRPr>
          </a:p>
        </p:txBody>
      </p:sp>
      <p:sp>
        <p:nvSpPr>
          <p:cNvPr id="6" name="Rectangle 5"/>
          <p:cNvSpPr/>
          <p:nvPr/>
        </p:nvSpPr>
        <p:spPr>
          <a:xfrm>
            <a:off x="5791200" y="2895600"/>
            <a:ext cx="2971800" cy="4572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smtClean="0">
                <a:latin typeface="Times New Roman" pitchFamily="18" charset="0"/>
                <a:cs typeface="Times New Roman" pitchFamily="18" charset="0"/>
              </a:rPr>
              <a:t>Stereoisomerism </a:t>
            </a:r>
            <a:endParaRPr lang="en-US" dirty="0">
              <a:latin typeface="Times New Roman" pitchFamily="18" charset="0"/>
              <a:cs typeface="Times New Roman" pitchFamily="18" charset="0"/>
            </a:endParaRPr>
          </a:p>
        </p:txBody>
      </p:sp>
      <p:cxnSp>
        <p:nvCxnSpPr>
          <p:cNvPr id="8" name="Straight Connector 7"/>
          <p:cNvCxnSpPr/>
          <p:nvPr/>
        </p:nvCxnSpPr>
        <p:spPr>
          <a:xfrm>
            <a:off x="1905000" y="2514600"/>
            <a:ext cx="5410200" cy="1588"/>
          </a:xfrm>
          <a:prstGeom prst="line">
            <a:avLst/>
          </a:prstGeom>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rot="5400000">
            <a:off x="1790700" y="2628106"/>
            <a:ext cx="228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rot="5400000">
            <a:off x="7200900" y="2628900"/>
            <a:ext cx="228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Straight Connector 15"/>
          <p:cNvCxnSpPr>
            <a:stCxn id="4" idx="2"/>
          </p:cNvCxnSpPr>
          <p:nvPr/>
        </p:nvCxnSpPr>
        <p:spPr>
          <a:xfrm rot="16200000" flipH="1">
            <a:off x="4324350" y="2343150"/>
            <a:ext cx="304800" cy="38100"/>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685800" y="3886200"/>
            <a:ext cx="5029200" cy="1588"/>
          </a:xfrm>
          <a:prstGeom prst="line">
            <a:avLst/>
          </a:prstGeom>
        </p:spPr>
        <p:style>
          <a:lnRef idx="2">
            <a:schemeClr val="dk1"/>
          </a:lnRef>
          <a:fillRef idx="0">
            <a:schemeClr val="dk1"/>
          </a:fillRef>
          <a:effectRef idx="1">
            <a:schemeClr val="dk1"/>
          </a:effectRef>
          <a:fontRef idx="minor">
            <a:schemeClr val="tx1"/>
          </a:fontRef>
        </p:style>
      </p:cxnSp>
      <p:cxnSp>
        <p:nvCxnSpPr>
          <p:cNvPr id="22" name="Straight Arrow Connector 21"/>
          <p:cNvCxnSpPr/>
          <p:nvPr/>
        </p:nvCxnSpPr>
        <p:spPr>
          <a:xfrm rot="5400000">
            <a:off x="381000" y="41910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rot="5400000">
            <a:off x="838200" y="4495800"/>
            <a:ext cx="1219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rot="5400000">
            <a:off x="2095500" y="4152900"/>
            <a:ext cx="533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Straight Arrow Connector 27"/>
          <p:cNvCxnSpPr/>
          <p:nvPr/>
        </p:nvCxnSpPr>
        <p:spPr>
          <a:xfrm rot="5400000">
            <a:off x="2704306" y="44577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0" name="Straight Arrow Connector 29"/>
          <p:cNvCxnSpPr/>
          <p:nvPr/>
        </p:nvCxnSpPr>
        <p:spPr>
          <a:xfrm rot="5400000">
            <a:off x="4266406" y="4038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Straight Arrow Connector 31"/>
          <p:cNvCxnSpPr/>
          <p:nvPr/>
        </p:nvCxnSpPr>
        <p:spPr>
          <a:xfrm rot="5400000">
            <a:off x="5144294" y="4381500"/>
            <a:ext cx="9898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4" name="Straight Connector 33"/>
          <p:cNvCxnSpPr>
            <a:stCxn id="5" idx="2"/>
          </p:cNvCxnSpPr>
          <p:nvPr/>
        </p:nvCxnSpPr>
        <p:spPr>
          <a:xfrm rot="5400000">
            <a:off x="1790700" y="3619500"/>
            <a:ext cx="533400" cy="1588"/>
          </a:xfrm>
          <a:prstGeom prst="line">
            <a:avLst/>
          </a:prstGeom>
        </p:spPr>
        <p:style>
          <a:lnRef idx="1">
            <a:schemeClr val="dk1"/>
          </a:lnRef>
          <a:fillRef idx="0">
            <a:schemeClr val="dk1"/>
          </a:fillRef>
          <a:effectRef idx="0">
            <a:schemeClr val="dk1"/>
          </a:effectRef>
          <a:fontRef idx="minor">
            <a:schemeClr val="tx1"/>
          </a:fontRef>
        </p:style>
      </p:cxnSp>
      <p:cxnSp>
        <p:nvCxnSpPr>
          <p:cNvPr id="36" name="Straight Connector 35"/>
          <p:cNvCxnSpPr>
            <a:stCxn id="6" idx="2"/>
          </p:cNvCxnSpPr>
          <p:nvPr/>
        </p:nvCxnSpPr>
        <p:spPr>
          <a:xfrm rot="5400000">
            <a:off x="6038850" y="4552950"/>
            <a:ext cx="2438400" cy="38100"/>
          </a:xfrm>
          <a:prstGeom prst="line">
            <a:avLst/>
          </a:prstGeom>
        </p:spPr>
        <p:style>
          <a:lnRef idx="1">
            <a:schemeClr val="dk1"/>
          </a:lnRef>
          <a:fillRef idx="0">
            <a:schemeClr val="dk1"/>
          </a:fillRef>
          <a:effectRef idx="0">
            <a:schemeClr val="dk1"/>
          </a:effectRef>
          <a:fontRef idx="minor">
            <a:schemeClr val="tx1"/>
          </a:fontRef>
        </p:style>
      </p:cxnSp>
      <p:cxnSp>
        <p:nvCxnSpPr>
          <p:cNvPr id="38" name="Straight Connector 37"/>
          <p:cNvCxnSpPr/>
          <p:nvPr/>
        </p:nvCxnSpPr>
        <p:spPr>
          <a:xfrm>
            <a:off x="5181600" y="5789612"/>
            <a:ext cx="3352800" cy="1588"/>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Arrow Connector 40"/>
          <p:cNvCxnSpPr/>
          <p:nvPr/>
        </p:nvCxnSpPr>
        <p:spPr>
          <a:xfrm rot="5400000">
            <a:off x="4991100" y="5981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3" name="Straight Arrow Connector 42"/>
          <p:cNvCxnSpPr/>
          <p:nvPr/>
        </p:nvCxnSpPr>
        <p:spPr>
          <a:xfrm rot="5400000">
            <a:off x="8305800" y="60198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4" name="TextBox 43"/>
          <p:cNvSpPr txBox="1"/>
          <p:nvPr/>
        </p:nvSpPr>
        <p:spPr>
          <a:xfrm>
            <a:off x="304800" y="4648200"/>
            <a:ext cx="914400" cy="381000"/>
          </a:xfrm>
          <a:prstGeom prst="rect">
            <a:avLst/>
          </a:prstGeom>
          <a:noFill/>
        </p:spPr>
        <p:txBody>
          <a:bodyPr wrap="square" rtlCol="0">
            <a:spAutoFit/>
          </a:bodyPr>
          <a:lstStyle/>
          <a:p>
            <a:r>
              <a:rPr lang="en-US" b="1" dirty="0" smtClean="0">
                <a:latin typeface="Times New Roman" pitchFamily="18" charset="0"/>
                <a:cs typeface="Times New Roman" pitchFamily="18" charset="0"/>
              </a:rPr>
              <a:t>Chain </a:t>
            </a:r>
            <a:endParaRPr lang="en-US" b="1" dirty="0">
              <a:latin typeface="Times New Roman" pitchFamily="18" charset="0"/>
              <a:cs typeface="Times New Roman" pitchFamily="18" charset="0"/>
            </a:endParaRPr>
          </a:p>
        </p:txBody>
      </p:sp>
      <p:sp>
        <p:nvSpPr>
          <p:cNvPr id="46" name="TextBox 45"/>
          <p:cNvSpPr txBox="1"/>
          <p:nvPr/>
        </p:nvSpPr>
        <p:spPr>
          <a:xfrm>
            <a:off x="914400" y="5257800"/>
            <a:ext cx="12954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Positional </a:t>
            </a:r>
            <a:endParaRPr lang="en-US" b="1" dirty="0">
              <a:latin typeface="Times New Roman" pitchFamily="18" charset="0"/>
              <a:cs typeface="Times New Roman" pitchFamily="18" charset="0"/>
            </a:endParaRPr>
          </a:p>
        </p:txBody>
      </p:sp>
      <p:sp>
        <p:nvSpPr>
          <p:cNvPr id="47" name="TextBox 46"/>
          <p:cNvSpPr txBox="1"/>
          <p:nvPr/>
        </p:nvSpPr>
        <p:spPr>
          <a:xfrm>
            <a:off x="1752600" y="4495800"/>
            <a:ext cx="13716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Functional </a:t>
            </a:r>
            <a:endParaRPr lang="en-US" b="1" dirty="0">
              <a:latin typeface="Times New Roman" pitchFamily="18" charset="0"/>
              <a:cs typeface="Times New Roman" pitchFamily="18" charset="0"/>
            </a:endParaRPr>
          </a:p>
        </p:txBody>
      </p:sp>
      <p:sp>
        <p:nvSpPr>
          <p:cNvPr id="48" name="TextBox 47"/>
          <p:cNvSpPr txBox="1"/>
          <p:nvPr/>
        </p:nvSpPr>
        <p:spPr>
          <a:xfrm>
            <a:off x="2667000" y="5105400"/>
            <a:ext cx="1828800" cy="381000"/>
          </a:xfrm>
          <a:prstGeom prst="rect">
            <a:avLst/>
          </a:prstGeom>
          <a:noFill/>
        </p:spPr>
        <p:txBody>
          <a:bodyPr wrap="square" rtlCol="0">
            <a:spAutoFit/>
          </a:bodyPr>
          <a:lstStyle/>
          <a:p>
            <a:r>
              <a:rPr lang="en-US" b="1" dirty="0" smtClean="0">
                <a:latin typeface="Times New Roman" pitchFamily="18" charset="0"/>
                <a:cs typeface="Times New Roman" pitchFamily="18" charset="0"/>
              </a:rPr>
              <a:t>Ring chain </a:t>
            </a:r>
            <a:endParaRPr lang="en-US" b="1" dirty="0">
              <a:latin typeface="Times New Roman" pitchFamily="18" charset="0"/>
              <a:cs typeface="Times New Roman" pitchFamily="18" charset="0"/>
            </a:endParaRPr>
          </a:p>
        </p:txBody>
      </p:sp>
      <p:sp>
        <p:nvSpPr>
          <p:cNvPr id="50" name="TextBox 49"/>
          <p:cNvSpPr txBox="1"/>
          <p:nvPr/>
        </p:nvSpPr>
        <p:spPr>
          <a:xfrm>
            <a:off x="3733800" y="4267200"/>
            <a:ext cx="14478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Metamerism </a:t>
            </a:r>
            <a:endParaRPr lang="en-US" b="1" dirty="0">
              <a:latin typeface="Times New Roman" pitchFamily="18" charset="0"/>
              <a:cs typeface="Times New Roman" pitchFamily="18" charset="0"/>
            </a:endParaRPr>
          </a:p>
        </p:txBody>
      </p:sp>
      <p:sp>
        <p:nvSpPr>
          <p:cNvPr id="51" name="TextBox 50"/>
          <p:cNvSpPr txBox="1"/>
          <p:nvPr/>
        </p:nvSpPr>
        <p:spPr>
          <a:xfrm>
            <a:off x="4953000" y="4953000"/>
            <a:ext cx="16002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Tautomerism </a:t>
            </a:r>
            <a:endParaRPr lang="en-US" b="1" dirty="0">
              <a:latin typeface="Times New Roman" pitchFamily="18" charset="0"/>
              <a:cs typeface="Times New Roman" pitchFamily="18" charset="0"/>
            </a:endParaRPr>
          </a:p>
        </p:txBody>
      </p:sp>
      <p:sp>
        <p:nvSpPr>
          <p:cNvPr id="53" name="TextBox 52"/>
          <p:cNvSpPr txBox="1"/>
          <p:nvPr/>
        </p:nvSpPr>
        <p:spPr>
          <a:xfrm>
            <a:off x="4495800" y="6248400"/>
            <a:ext cx="1460656" cy="369332"/>
          </a:xfrm>
          <a:prstGeom prst="rect">
            <a:avLst/>
          </a:prstGeom>
          <a:noFill/>
        </p:spPr>
        <p:txBody>
          <a:bodyPr wrap="none" rtlCol="0">
            <a:spAutoFit/>
          </a:bodyPr>
          <a:lstStyle/>
          <a:p>
            <a:r>
              <a:rPr lang="en-US" b="1" dirty="0" smtClean="0">
                <a:latin typeface="Times New Roman" pitchFamily="18" charset="0"/>
                <a:cs typeface="Times New Roman" pitchFamily="18" charset="0"/>
              </a:rPr>
              <a:t>Geometrical </a:t>
            </a:r>
            <a:endParaRPr lang="en-US" b="1" dirty="0">
              <a:latin typeface="Times New Roman" pitchFamily="18" charset="0"/>
              <a:cs typeface="Times New Roman" pitchFamily="18" charset="0"/>
            </a:endParaRPr>
          </a:p>
        </p:txBody>
      </p:sp>
      <p:sp>
        <p:nvSpPr>
          <p:cNvPr id="54" name="TextBox 53"/>
          <p:cNvSpPr txBox="1"/>
          <p:nvPr/>
        </p:nvSpPr>
        <p:spPr>
          <a:xfrm>
            <a:off x="7924800" y="6324600"/>
            <a:ext cx="990600" cy="381000"/>
          </a:xfrm>
          <a:prstGeom prst="rect">
            <a:avLst/>
          </a:prstGeom>
          <a:noFill/>
        </p:spPr>
        <p:txBody>
          <a:bodyPr wrap="square" rtlCol="0">
            <a:spAutoFit/>
          </a:bodyPr>
          <a:lstStyle/>
          <a:p>
            <a:r>
              <a:rPr lang="en-US" b="1" dirty="0" smtClean="0">
                <a:latin typeface="Times New Roman" pitchFamily="18" charset="0"/>
                <a:cs typeface="Times New Roman" pitchFamily="18" charset="0"/>
              </a:rPr>
              <a:t>Optical </a:t>
            </a:r>
            <a:endParaRPr lang="en-US" b="1" dirty="0">
              <a:latin typeface="Times New Roman" pitchFamily="18" charset="0"/>
              <a:cs typeface="Times New Roman" pitchFamily="18" charset="0"/>
            </a:endParaRPr>
          </a:p>
        </p:txBody>
      </p:sp>
      <p:pic>
        <p:nvPicPr>
          <p:cNvPr id="31" name="~PP2680.WAV">
            <a:hlinkClick r:id="" action="ppaction://media"/>
          </p:cNvPr>
          <p:cNvPicPr>
            <a:picLocks noRot="1" noChangeAspect="1"/>
          </p:cNvPicPr>
          <p:nvPr>
            <a:wavAudioFile r:embed="rId1" name="~PP2680.WAV"/>
          </p:nvPr>
        </p:nvPicPr>
        <p:blipFill>
          <a:blip r:embed="rId3"/>
          <a:stretch>
            <a:fillRect/>
          </a:stretch>
        </p:blipFill>
        <p:spPr>
          <a:xfrm>
            <a:off x="8696325" y="6410325"/>
            <a:ext cx="304800" cy="304800"/>
          </a:xfrm>
          <a:prstGeom prst="rect">
            <a:avLst/>
          </a:prstGeom>
        </p:spPr>
      </p:pic>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Structural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buNone/>
            </a:pPr>
            <a:r>
              <a:rPr lang="en-US" dirty="0" smtClean="0">
                <a:latin typeface="Times New Roman" pitchFamily="18" charset="0"/>
                <a:cs typeface="Times New Roman" pitchFamily="18" charset="0"/>
              </a:rPr>
              <a:t>This type of isomerism is classified into 6 types-</a:t>
            </a:r>
          </a:p>
          <a:p>
            <a:pPr marL="514350" indent="-514350">
              <a:buFont typeface="+mj-lt"/>
              <a:buAutoNum type="arabicParenR"/>
            </a:pPr>
            <a:r>
              <a:rPr lang="en-US" dirty="0" smtClean="0">
                <a:latin typeface="Times New Roman" pitchFamily="18" charset="0"/>
                <a:cs typeface="Times New Roman" pitchFamily="18" charset="0"/>
              </a:rPr>
              <a:t>Chain isomerism </a:t>
            </a:r>
          </a:p>
          <a:p>
            <a:pPr marL="514350" indent="-514350">
              <a:buFont typeface="+mj-lt"/>
              <a:buAutoNum type="arabicParenR"/>
            </a:pPr>
            <a:r>
              <a:rPr lang="en-US" dirty="0" smtClean="0">
                <a:latin typeface="Times New Roman" pitchFamily="18" charset="0"/>
                <a:cs typeface="Times New Roman" pitchFamily="18" charset="0"/>
              </a:rPr>
              <a:t>Positional isomerism</a:t>
            </a:r>
          </a:p>
          <a:p>
            <a:pPr marL="514350" indent="-514350">
              <a:buFont typeface="+mj-lt"/>
              <a:buAutoNum type="arabicParenR"/>
            </a:pPr>
            <a:r>
              <a:rPr lang="en-US" dirty="0" smtClean="0">
                <a:latin typeface="Times New Roman" pitchFamily="18" charset="0"/>
                <a:cs typeface="Times New Roman" pitchFamily="18" charset="0"/>
              </a:rPr>
              <a:t>Functional isomerism</a:t>
            </a:r>
          </a:p>
          <a:p>
            <a:pPr marL="514350" indent="-514350">
              <a:buFont typeface="+mj-lt"/>
              <a:buAutoNum type="arabicParenR"/>
            </a:pPr>
            <a:r>
              <a:rPr lang="en-US" dirty="0" smtClean="0">
                <a:latin typeface="Times New Roman" pitchFamily="18" charset="0"/>
                <a:cs typeface="Times New Roman" pitchFamily="18" charset="0"/>
              </a:rPr>
              <a:t>Ring chain isomerism </a:t>
            </a:r>
          </a:p>
          <a:p>
            <a:pPr marL="514350" indent="-514350">
              <a:buFont typeface="+mj-lt"/>
              <a:buAutoNum type="arabicParenR"/>
            </a:pPr>
            <a:r>
              <a:rPr lang="en-US" dirty="0" smtClean="0">
                <a:latin typeface="Times New Roman" pitchFamily="18" charset="0"/>
                <a:cs typeface="Times New Roman" pitchFamily="18" charset="0"/>
              </a:rPr>
              <a:t>Metamerism isomerism </a:t>
            </a:r>
          </a:p>
          <a:p>
            <a:pPr marL="514350" indent="-514350">
              <a:buFont typeface="+mj-lt"/>
              <a:buAutoNum type="arabicParenR"/>
            </a:pPr>
            <a:r>
              <a:rPr lang="en-US" dirty="0" smtClean="0">
                <a:latin typeface="Times New Roman" pitchFamily="18" charset="0"/>
                <a:cs typeface="Times New Roman" pitchFamily="18" charset="0"/>
              </a:rPr>
              <a:t>Tautomerism isomerism </a:t>
            </a:r>
          </a:p>
          <a:p>
            <a:pPr>
              <a:buNone/>
            </a:pPr>
            <a:endParaRPr lang="en-US" dirty="0">
              <a:latin typeface="Times New Roman" pitchFamily="18" charset="0"/>
              <a:cs typeface="Times New Roman" pitchFamily="18" charset="0"/>
            </a:endParaRPr>
          </a:p>
        </p:txBody>
      </p:sp>
      <p:pic>
        <p:nvPicPr>
          <p:cNvPr id="4" name="~PP3249.WAV">
            <a:hlinkClick r:id="" action="ppaction://media"/>
          </p:cNvPr>
          <p:cNvPicPr>
            <a:picLocks noRot="1" noChangeAspect="1"/>
          </p:cNvPicPr>
          <p:nvPr>
            <a:wavAudioFile r:embed="rId1" name="~PP3249.WAV"/>
          </p:nvPr>
        </p:nvPicPr>
        <p:blipFill>
          <a:blip r:embed="rId3"/>
          <a:stretch>
            <a:fillRect/>
          </a:stretch>
        </p:blipFill>
        <p:spPr>
          <a:xfrm>
            <a:off x="8696325" y="6410325"/>
            <a:ext cx="304800" cy="3048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1. Chain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same molecular formula represents two or more compounds.</a:t>
            </a:r>
          </a:p>
          <a:p>
            <a:r>
              <a:rPr lang="en-US" sz="2400" dirty="0" smtClean="0">
                <a:latin typeface="Times New Roman" pitchFamily="18" charset="0"/>
                <a:cs typeface="Times New Roman" pitchFamily="18" charset="0"/>
              </a:rPr>
              <a:t>It differs in the nature of carbon chain (straight or branched)</a:t>
            </a:r>
          </a:p>
          <a:p>
            <a:r>
              <a:rPr lang="en-US" sz="2400" dirty="0" smtClean="0">
                <a:latin typeface="Times New Roman" pitchFamily="18" charset="0"/>
                <a:cs typeface="Times New Roman" pitchFamily="18" charset="0"/>
              </a:rPr>
              <a:t>Example- C</a:t>
            </a:r>
            <a:r>
              <a:rPr lang="en-US" sz="2400" baseline="-25000" dirty="0" smtClean="0">
                <a:latin typeface="Times New Roman" pitchFamily="18" charset="0"/>
                <a:cs typeface="Times New Roman" pitchFamily="18" charset="0"/>
              </a:rPr>
              <a:t>4</a:t>
            </a:r>
            <a:r>
              <a:rPr lang="en-US" sz="2400" dirty="0" smtClean="0">
                <a:latin typeface="Times New Roman" pitchFamily="18" charset="0"/>
                <a:cs typeface="Times New Roman" pitchFamily="18" charset="0"/>
              </a:rPr>
              <a:t>H</a:t>
            </a:r>
            <a:r>
              <a:rPr lang="en-US" sz="2400" baseline="-25000" dirty="0" smtClean="0">
                <a:latin typeface="Times New Roman" pitchFamily="18" charset="0"/>
                <a:cs typeface="Times New Roman" pitchFamily="18" charset="0"/>
              </a:rPr>
              <a:t>10 </a:t>
            </a:r>
            <a:r>
              <a:rPr lang="en-US" sz="2400" dirty="0" smtClean="0">
                <a:latin typeface="Times New Roman" pitchFamily="18" charset="0"/>
                <a:cs typeface="Times New Roman" pitchFamily="18" charset="0"/>
              </a:rPr>
              <a:t> (butane) has two isomers namely butane and 2-metthylpropane.</a:t>
            </a:r>
            <a:endParaRPr lang="en-US" sz="2400" dirty="0">
              <a:latin typeface="Times New Roman" pitchFamily="18" charset="0"/>
              <a:cs typeface="Times New Roman" pitchFamily="18" charset="0"/>
            </a:endParaRPr>
          </a:p>
        </p:txBody>
      </p:sp>
      <p:graphicFrame>
        <p:nvGraphicFramePr>
          <p:cNvPr id="1026" name="Object 2"/>
          <p:cNvGraphicFramePr>
            <a:graphicFrameLocks noChangeAspect="1"/>
          </p:cNvGraphicFramePr>
          <p:nvPr/>
        </p:nvGraphicFramePr>
        <p:xfrm>
          <a:off x="457200" y="3200400"/>
          <a:ext cx="8305800" cy="3124200"/>
        </p:xfrm>
        <a:graphic>
          <a:graphicData uri="http://schemas.openxmlformats.org/presentationml/2006/ole">
            <p:oleObj spid="_x0000_s1028" name="ChemSketch" r:id="rId4" imgW="5455920" imgH="1801368" progId="ACD.ChemSketch.20">
              <p:embed/>
            </p:oleObj>
          </a:graphicData>
        </a:graphic>
      </p:graphicFrame>
      <p:sp>
        <p:nvSpPr>
          <p:cNvPr id="5" name="TextBox 4"/>
          <p:cNvSpPr txBox="1"/>
          <p:nvPr/>
        </p:nvSpPr>
        <p:spPr>
          <a:xfrm>
            <a:off x="1600200" y="5715000"/>
            <a:ext cx="12954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BUTANE </a:t>
            </a:r>
            <a:endParaRPr lang="en-US" b="1" dirty="0">
              <a:latin typeface="Times New Roman" pitchFamily="18" charset="0"/>
              <a:cs typeface="Times New Roman" pitchFamily="18" charset="0"/>
            </a:endParaRPr>
          </a:p>
        </p:txBody>
      </p:sp>
      <p:sp>
        <p:nvSpPr>
          <p:cNvPr id="7" name="TextBox 6"/>
          <p:cNvSpPr txBox="1"/>
          <p:nvPr/>
        </p:nvSpPr>
        <p:spPr>
          <a:xfrm>
            <a:off x="5943600" y="6324600"/>
            <a:ext cx="29718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2- METHYL PROPANE</a:t>
            </a:r>
            <a:endParaRPr lang="en-US" b="1" dirty="0">
              <a:latin typeface="Times New Roman" pitchFamily="18" charset="0"/>
              <a:cs typeface="Times New Roman" pitchFamily="18" charset="0"/>
            </a:endParaRPr>
          </a:p>
        </p:txBody>
      </p:sp>
      <p:pic>
        <p:nvPicPr>
          <p:cNvPr id="8" name="~PP2869.WAV">
            <a:hlinkClick r:id="" action="ppaction://media"/>
          </p:cNvPr>
          <p:cNvPicPr>
            <a:picLocks noRot="1" noChangeAspect="1"/>
          </p:cNvPicPr>
          <p:nvPr>
            <a:wavAudioFile r:embed="rId2" name="~PP2869.WAV"/>
          </p:nvPr>
        </p:nvPicPr>
        <p:blipFill>
          <a:blip r:embed="rId5"/>
          <a:stretch>
            <a:fillRect/>
          </a:stretch>
        </p:blipFill>
        <p:spPr>
          <a:xfrm>
            <a:off x="8696325" y="6410325"/>
            <a:ext cx="304800" cy="304800"/>
          </a:xfrm>
          <a:prstGeom prst="rect">
            <a:avLst/>
          </a:prstGeom>
        </p:spPr>
      </p:pic>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2. Positional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same molecular formula represent two or more compounds.</a:t>
            </a:r>
          </a:p>
          <a:p>
            <a:r>
              <a:rPr lang="en-US" sz="2400" dirty="0" smtClean="0">
                <a:latin typeface="Times New Roman" pitchFamily="18" charset="0"/>
                <a:cs typeface="Times New Roman" pitchFamily="18" charset="0"/>
              </a:rPr>
              <a:t>It differs in the position of the same functional group </a:t>
            </a:r>
          </a:p>
          <a:p>
            <a:r>
              <a:rPr lang="en-US" sz="2400" dirty="0" smtClean="0">
                <a:latin typeface="Times New Roman" pitchFamily="18" charset="0"/>
                <a:cs typeface="Times New Roman" pitchFamily="18" charset="0"/>
              </a:rPr>
              <a:t>Example , Butene has two isomers namely but- 1-ene and But-2-ene.</a:t>
            </a:r>
            <a:endParaRPr lang="en-US" sz="2400" dirty="0">
              <a:latin typeface="Times New Roman" pitchFamily="18" charset="0"/>
              <a:cs typeface="Times New Roman" pitchFamily="18" charset="0"/>
            </a:endParaRPr>
          </a:p>
        </p:txBody>
      </p:sp>
      <p:graphicFrame>
        <p:nvGraphicFramePr>
          <p:cNvPr id="2050" name="Object 2"/>
          <p:cNvGraphicFramePr>
            <a:graphicFrameLocks noChangeAspect="1"/>
          </p:cNvGraphicFramePr>
          <p:nvPr/>
        </p:nvGraphicFramePr>
        <p:xfrm>
          <a:off x="381000" y="3733800"/>
          <a:ext cx="8534400" cy="1905000"/>
        </p:xfrm>
        <a:graphic>
          <a:graphicData uri="http://schemas.openxmlformats.org/presentationml/2006/ole">
            <p:oleObj spid="_x0000_s2052" name="ChemSketch" r:id="rId4" imgW="5340096" imgH="1066800" progId="ACD.ChemSketch.20">
              <p:embed/>
            </p:oleObj>
          </a:graphicData>
        </a:graphic>
      </p:graphicFrame>
      <p:sp>
        <p:nvSpPr>
          <p:cNvPr id="5" name="TextBox 4"/>
          <p:cNvSpPr txBox="1"/>
          <p:nvPr/>
        </p:nvSpPr>
        <p:spPr>
          <a:xfrm>
            <a:off x="914400" y="5791200"/>
            <a:ext cx="2209800" cy="381000"/>
          </a:xfrm>
          <a:prstGeom prst="rect">
            <a:avLst/>
          </a:prstGeom>
          <a:noFill/>
        </p:spPr>
        <p:txBody>
          <a:bodyPr wrap="square" rtlCol="0">
            <a:spAutoFit/>
          </a:bodyPr>
          <a:lstStyle/>
          <a:p>
            <a:r>
              <a:rPr lang="en-US" b="1" dirty="0" smtClean="0">
                <a:latin typeface="Times New Roman" pitchFamily="18" charset="0"/>
                <a:cs typeface="Times New Roman" pitchFamily="18" charset="0"/>
              </a:rPr>
              <a:t>BUT-1-ENE</a:t>
            </a:r>
            <a:endParaRPr lang="en-US" b="1" dirty="0">
              <a:latin typeface="Times New Roman" pitchFamily="18" charset="0"/>
              <a:cs typeface="Times New Roman" pitchFamily="18" charset="0"/>
            </a:endParaRPr>
          </a:p>
        </p:txBody>
      </p:sp>
      <p:sp>
        <p:nvSpPr>
          <p:cNvPr id="6" name="TextBox 5"/>
          <p:cNvSpPr txBox="1"/>
          <p:nvPr/>
        </p:nvSpPr>
        <p:spPr>
          <a:xfrm>
            <a:off x="5867400" y="6019800"/>
            <a:ext cx="19812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BUT-2-ENE</a:t>
            </a:r>
            <a:endParaRPr lang="en-US" b="1" dirty="0">
              <a:latin typeface="Times New Roman" pitchFamily="18" charset="0"/>
              <a:cs typeface="Times New Roman" pitchFamily="18" charset="0"/>
            </a:endParaRPr>
          </a:p>
        </p:txBody>
      </p:sp>
      <p:pic>
        <p:nvPicPr>
          <p:cNvPr id="7" name="~PP1883.WAV">
            <a:hlinkClick r:id="" action="ppaction://media"/>
          </p:cNvPr>
          <p:cNvPicPr>
            <a:picLocks noRot="1" noChangeAspect="1"/>
          </p:cNvPicPr>
          <p:nvPr>
            <a:wavAudioFile r:embed="rId2" name="~PP1883.WAV"/>
          </p:nvPr>
        </p:nvPicPr>
        <p:blipFill>
          <a:blip r:embed="rId5"/>
          <a:stretch>
            <a:fillRect/>
          </a:stretch>
        </p:blipFill>
        <p:spPr>
          <a:xfrm>
            <a:off x="8696325" y="6410325"/>
            <a:ext cx="304800" cy="304800"/>
          </a:xfrm>
          <a:prstGeom prst="rect">
            <a:avLst/>
          </a:prstGeom>
        </p:spPr>
      </p:pic>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3. FUNCTIONAL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same molecular formula represents two or more compounds.</a:t>
            </a:r>
          </a:p>
          <a:p>
            <a:r>
              <a:rPr lang="en-US" sz="2400" dirty="0" smtClean="0">
                <a:latin typeface="Times New Roman" pitchFamily="18" charset="0"/>
                <a:cs typeface="Times New Roman" pitchFamily="18" charset="0"/>
              </a:rPr>
              <a:t>It differs in the nature of the functional group. </a:t>
            </a:r>
          </a:p>
          <a:p>
            <a:r>
              <a:rPr lang="en-US" sz="2400" dirty="0" smtClean="0">
                <a:latin typeface="Times New Roman" pitchFamily="18" charset="0"/>
                <a:cs typeface="Times New Roman" pitchFamily="18" charset="0"/>
              </a:rPr>
              <a:t>Example – C</a:t>
            </a:r>
            <a:r>
              <a:rPr lang="en-US" sz="2400" baseline="-25000" dirty="0" smtClean="0">
                <a:latin typeface="Times New Roman" pitchFamily="18" charset="0"/>
                <a:cs typeface="Times New Roman" pitchFamily="18" charset="0"/>
              </a:rPr>
              <a:t>3</a:t>
            </a:r>
            <a:r>
              <a:rPr lang="en-US" sz="2400" dirty="0" smtClean="0">
                <a:latin typeface="Times New Roman" pitchFamily="18" charset="0"/>
                <a:cs typeface="Times New Roman" pitchFamily="18" charset="0"/>
              </a:rPr>
              <a:t>H</a:t>
            </a:r>
            <a:r>
              <a:rPr lang="en-US" sz="2400" baseline="-25000" dirty="0" smtClean="0">
                <a:latin typeface="Times New Roman" pitchFamily="18" charset="0"/>
                <a:cs typeface="Times New Roman" pitchFamily="18" charset="0"/>
              </a:rPr>
              <a:t>6</a:t>
            </a:r>
            <a:r>
              <a:rPr lang="en-US" sz="2400" dirty="0" smtClean="0">
                <a:latin typeface="Times New Roman" pitchFamily="18" charset="0"/>
                <a:cs typeface="Times New Roman" pitchFamily="18" charset="0"/>
              </a:rPr>
              <a:t>O</a:t>
            </a:r>
            <a:r>
              <a:rPr lang="en-US" sz="2400" baseline="-25000" dirty="0" smtClean="0">
                <a:latin typeface="Times New Roman" pitchFamily="18" charset="0"/>
                <a:cs typeface="Times New Roman" pitchFamily="18" charset="0"/>
              </a:rPr>
              <a:t>2 </a:t>
            </a:r>
            <a:r>
              <a:rPr lang="en-US" sz="2400" dirty="0" smtClean="0">
                <a:latin typeface="Times New Roman" pitchFamily="18" charset="0"/>
                <a:cs typeface="Times New Roman" pitchFamily="18" charset="0"/>
              </a:rPr>
              <a:t>has two isomers namely Propanoic acid and Methyl ethanoate.</a:t>
            </a:r>
            <a:endParaRPr lang="en-US" sz="2400" baseline="-25000" dirty="0">
              <a:latin typeface="Times New Roman" pitchFamily="18" charset="0"/>
              <a:cs typeface="Times New Roman" pitchFamily="18" charset="0"/>
            </a:endParaRPr>
          </a:p>
        </p:txBody>
      </p:sp>
      <p:graphicFrame>
        <p:nvGraphicFramePr>
          <p:cNvPr id="3074" name="Object 2"/>
          <p:cNvGraphicFramePr>
            <a:graphicFrameLocks noChangeAspect="1"/>
          </p:cNvGraphicFramePr>
          <p:nvPr/>
        </p:nvGraphicFramePr>
        <p:xfrm>
          <a:off x="1524000" y="3733800"/>
          <a:ext cx="6248400" cy="1752600"/>
        </p:xfrm>
        <a:graphic>
          <a:graphicData uri="http://schemas.openxmlformats.org/presentationml/2006/ole">
            <p:oleObj spid="_x0000_s3076" name="ChemSketch" r:id="rId4" imgW="5431536" imgH="1371600" progId="ACD.ChemSketch.20">
              <p:embed/>
            </p:oleObj>
          </a:graphicData>
        </a:graphic>
      </p:graphicFrame>
      <p:sp>
        <p:nvSpPr>
          <p:cNvPr id="5" name="TextBox 4"/>
          <p:cNvSpPr txBox="1"/>
          <p:nvPr/>
        </p:nvSpPr>
        <p:spPr>
          <a:xfrm>
            <a:off x="4876800" y="5943600"/>
            <a:ext cx="31242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METHYL ETHANOATE</a:t>
            </a:r>
            <a:endParaRPr lang="en-US" b="1" dirty="0">
              <a:latin typeface="Times New Roman" pitchFamily="18" charset="0"/>
              <a:cs typeface="Times New Roman" pitchFamily="18" charset="0"/>
            </a:endParaRPr>
          </a:p>
        </p:txBody>
      </p:sp>
      <p:sp>
        <p:nvSpPr>
          <p:cNvPr id="6" name="TextBox 5"/>
          <p:cNvSpPr txBox="1"/>
          <p:nvPr/>
        </p:nvSpPr>
        <p:spPr>
          <a:xfrm>
            <a:off x="1371600" y="5867400"/>
            <a:ext cx="26670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PROPANOIC ACID</a:t>
            </a:r>
            <a:endParaRPr lang="en-US" b="1" dirty="0">
              <a:latin typeface="Times New Roman" pitchFamily="18" charset="0"/>
              <a:cs typeface="Times New Roman" pitchFamily="18" charset="0"/>
            </a:endParaRPr>
          </a:p>
        </p:txBody>
      </p:sp>
      <p:pic>
        <p:nvPicPr>
          <p:cNvPr id="7" name="~PP229.WAV">
            <a:hlinkClick r:id="" action="ppaction://media"/>
          </p:cNvPr>
          <p:cNvPicPr>
            <a:picLocks noRot="1" noChangeAspect="1"/>
          </p:cNvPicPr>
          <p:nvPr>
            <a:wavAudioFile r:embed="rId2" name="~PP229.WAV"/>
          </p:nvPr>
        </p:nvPicPr>
        <p:blipFill>
          <a:blip r:embed="rId5"/>
          <a:stretch>
            <a:fillRect/>
          </a:stretch>
        </p:blipFill>
        <p:spPr>
          <a:xfrm>
            <a:off x="8696325" y="6410325"/>
            <a:ext cx="304800" cy="304800"/>
          </a:xfrm>
          <a:prstGeom prst="rect">
            <a:avLst/>
          </a:prstGeom>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METAMERISM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same molecular formula represents two or more compounds.</a:t>
            </a:r>
          </a:p>
          <a:p>
            <a:r>
              <a:rPr lang="en-US" sz="2400" dirty="0" smtClean="0">
                <a:latin typeface="Times New Roman" pitchFamily="18" charset="0"/>
                <a:cs typeface="Times New Roman" pitchFamily="18" charset="0"/>
              </a:rPr>
              <a:t>It differs in the nature of the alkyl group attached to the same functional group.</a:t>
            </a:r>
          </a:p>
          <a:p>
            <a:r>
              <a:rPr lang="en-US" sz="2400" dirty="0" smtClean="0">
                <a:latin typeface="Times New Roman" pitchFamily="18" charset="0"/>
                <a:cs typeface="Times New Roman" pitchFamily="18" charset="0"/>
              </a:rPr>
              <a:t>Example – Diethyl ether and Methyl </a:t>
            </a:r>
            <a:r>
              <a:rPr lang="en-US" sz="2400" dirty="0" err="1" smtClean="0">
                <a:latin typeface="Times New Roman" pitchFamily="18" charset="0"/>
                <a:cs typeface="Times New Roman" pitchFamily="18" charset="0"/>
              </a:rPr>
              <a:t>propyl</a:t>
            </a:r>
            <a:r>
              <a:rPr lang="en-US" sz="2400" dirty="0" smtClean="0">
                <a:latin typeface="Times New Roman" pitchFamily="18" charset="0"/>
                <a:cs typeface="Times New Roman" pitchFamily="18" charset="0"/>
              </a:rPr>
              <a:t> ether are metamerical isomers </a:t>
            </a:r>
            <a:endParaRPr lang="en-US" sz="2400" dirty="0">
              <a:latin typeface="Times New Roman" pitchFamily="18" charset="0"/>
              <a:cs typeface="Times New Roman" pitchFamily="18" charset="0"/>
            </a:endParaRPr>
          </a:p>
        </p:txBody>
      </p:sp>
      <p:graphicFrame>
        <p:nvGraphicFramePr>
          <p:cNvPr id="4098" name="Object 2"/>
          <p:cNvGraphicFramePr>
            <a:graphicFrameLocks noChangeAspect="1"/>
          </p:cNvGraphicFramePr>
          <p:nvPr/>
        </p:nvGraphicFramePr>
        <p:xfrm>
          <a:off x="990600" y="3962400"/>
          <a:ext cx="7239000" cy="1712913"/>
        </p:xfrm>
        <a:graphic>
          <a:graphicData uri="http://schemas.openxmlformats.org/presentationml/2006/ole">
            <p:oleObj spid="_x0000_s4100" name="ChemSketch" r:id="rId4" imgW="6129528" imgH="1179576" progId="ACD.ChemSketch.20">
              <p:embed/>
            </p:oleObj>
          </a:graphicData>
        </a:graphic>
      </p:graphicFrame>
      <p:sp>
        <p:nvSpPr>
          <p:cNvPr id="5" name="TextBox 4"/>
          <p:cNvSpPr txBox="1"/>
          <p:nvPr/>
        </p:nvSpPr>
        <p:spPr>
          <a:xfrm>
            <a:off x="1828800" y="6096000"/>
            <a:ext cx="25908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DIETHYL ETHER </a:t>
            </a:r>
            <a:endParaRPr lang="en-US" b="1" dirty="0">
              <a:latin typeface="Times New Roman" pitchFamily="18" charset="0"/>
              <a:cs typeface="Times New Roman" pitchFamily="18" charset="0"/>
            </a:endParaRPr>
          </a:p>
        </p:txBody>
      </p:sp>
      <p:sp>
        <p:nvSpPr>
          <p:cNvPr id="6" name="TextBox 5"/>
          <p:cNvSpPr txBox="1"/>
          <p:nvPr/>
        </p:nvSpPr>
        <p:spPr>
          <a:xfrm>
            <a:off x="4953000" y="6031468"/>
            <a:ext cx="30480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METHYL PROPYL ETHER </a:t>
            </a:r>
            <a:endParaRPr lang="en-US" b="1" dirty="0">
              <a:latin typeface="Times New Roman" pitchFamily="18" charset="0"/>
              <a:cs typeface="Times New Roman" pitchFamily="18" charset="0"/>
            </a:endParaRPr>
          </a:p>
        </p:txBody>
      </p:sp>
      <p:pic>
        <p:nvPicPr>
          <p:cNvPr id="7" name="~PP2914.WAV">
            <a:hlinkClick r:id="" action="ppaction://media"/>
          </p:cNvPr>
          <p:cNvPicPr>
            <a:picLocks noRot="1" noChangeAspect="1"/>
          </p:cNvPicPr>
          <p:nvPr>
            <a:wavAudioFile r:embed="rId2" name="~PP2914.WAV"/>
          </p:nvPr>
        </p:nvPicPr>
        <p:blipFill>
          <a:blip r:embed="rId5"/>
          <a:stretch>
            <a:fillRect/>
          </a:stretch>
        </p:blipFill>
        <p:spPr>
          <a:xfrm>
            <a:off x="8696325" y="6410325"/>
            <a:ext cx="304800" cy="3048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5. RING CHAIN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same molecular formula represents two or more compounds.</a:t>
            </a:r>
          </a:p>
          <a:p>
            <a:r>
              <a:rPr lang="en-US" sz="2400" dirty="0" smtClean="0">
                <a:latin typeface="Times New Roman" pitchFamily="18" charset="0"/>
                <a:cs typeface="Times New Roman" pitchFamily="18" charset="0"/>
              </a:rPr>
              <a:t>It differs in the mode of linkage of carbon atoms.</a:t>
            </a:r>
          </a:p>
          <a:p>
            <a:r>
              <a:rPr lang="en-US" sz="2400" dirty="0" smtClean="0">
                <a:latin typeface="Times New Roman" pitchFamily="18" charset="0"/>
                <a:cs typeface="Times New Roman" pitchFamily="18" charset="0"/>
              </a:rPr>
              <a:t>The isomers have either open chain or closed chain.</a:t>
            </a:r>
          </a:p>
          <a:p>
            <a:r>
              <a:rPr lang="en-US" sz="2400" dirty="0" smtClean="0">
                <a:latin typeface="Times New Roman" pitchFamily="18" charset="0"/>
                <a:cs typeface="Times New Roman" pitchFamily="18" charset="0"/>
              </a:rPr>
              <a:t>Example- Propene and cyclopropane are ring chain isomers.</a:t>
            </a:r>
            <a:endParaRPr lang="en-US" sz="2400" dirty="0">
              <a:latin typeface="Times New Roman" pitchFamily="18" charset="0"/>
              <a:cs typeface="Times New Roman" pitchFamily="18" charset="0"/>
            </a:endParaRPr>
          </a:p>
        </p:txBody>
      </p:sp>
      <p:graphicFrame>
        <p:nvGraphicFramePr>
          <p:cNvPr id="5122" name="Object 2"/>
          <p:cNvGraphicFramePr>
            <a:graphicFrameLocks noChangeAspect="1"/>
          </p:cNvGraphicFramePr>
          <p:nvPr/>
        </p:nvGraphicFramePr>
        <p:xfrm>
          <a:off x="685800" y="3733800"/>
          <a:ext cx="6858000" cy="2209800"/>
        </p:xfrm>
        <a:graphic>
          <a:graphicData uri="http://schemas.openxmlformats.org/presentationml/2006/ole">
            <p:oleObj spid="_x0000_s5124" name="ChemSketch" r:id="rId4" imgW="4931664" imgH="1432560" progId="ACD.ChemSketch.20">
              <p:embed/>
            </p:oleObj>
          </a:graphicData>
        </a:graphic>
      </p:graphicFrame>
      <p:sp>
        <p:nvSpPr>
          <p:cNvPr id="5" name="TextBox 4"/>
          <p:cNvSpPr txBox="1"/>
          <p:nvPr/>
        </p:nvSpPr>
        <p:spPr>
          <a:xfrm>
            <a:off x="1371600" y="6248400"/>
            <a:ext cx="2514600" cy="381000"/>
          </a:xfrm>
          <a:prstGeom prst="rect">
            <a:avLst/>
          </a:prstGeom>
          <a:noFill/>
        </p:spPr>
        <p:txBody>
          <a:bodyPr wrap="square" rtlCol="0">
            <a:spAutoFit/>
          </a:bodyPr>
          <a:lstStyle/>
          <a:p>
            <a:r>
              <a:rPr lang="en-US" b="1" dirty="0" smtClean="0">
                <a:latin typeface="Times New Roman" pitchFamily="18" charset="0"/>
                <a:cs typeface="Times New Roman" pitchFamily="18" charset="0"/>
              </a:rPr>
              <a:t>PROPENE</a:t>
            </a:r>
            <a:endParaRPr lang="en-US" b="1" dirty="0">
              <a:latin typeface="Times New Roman" pitchFamily="18" charset="0"/>
              <a:cs typeface="Times New Roman" pitchFamily="18" charset="0"/>
            </a:endParaRPr>
          </a:p>
        </p:txBody>
      </p:sp>
      <p:sp>
        <p:nvSpPr>
          <p:cNvPr id="6" name="TextBox 5"/>
          <p:cNvSpPr txBox="1"/>
          <p:nvPr/>
        </p:nvSpPr>
        <p:spPr>
          <a:xfrm>
            <a:off x="5486400" y="6172200"/>
            <a:ext cx="23622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CYCLOPROPANE</a:t>
            </a:r>
            <a:endParaRPr lang="en-US" b="1" dirty="0">
              <a:latin typeface="Times New Roman" pitchFamily="18" charset="0"/>
              <a:cs typeface="Times New Roman" pitchFamily="18" charset="0"/>
            </a:endParaRPr>
          </a:p>
        </p:txBody>
      </p:sp>
      <p:pic>
        <p:nvPicPr>
          <p:cNvPr id="7" name="~PP1313.WAV">
            <a:hlinkClick r:id="" action="ppaction://media"/>
          </p:cNvPr>
          <p:cNvPicPr>
            <a:picLocks noRot="1" noChangeAspect="1"/>
          </p:cNvPicPr>
          <p:nvPr>
            <a:wavAudioFile r:embed="rId2" name="~PP1313.WAV"/>
          </p:nvPr>
        </p:nvPicPr>
        <p:blipFill>
          <a:blip r:embed="rId5"/>
          <a:stretch>
            <a:fillRect/>
          </a:stretch>
        </p:blipFill>
        <p:spPr>
          <a:xfrm>
            <a:off x="8696325" y="6410325"/>
            <a:ext cx="304800" cy="304800"/>
          </a:xfrm>
          <a:prstGeom prst="rect">
            <a:avLst/>
          </a:prstGeom>
        </p:spPr>
      </p:pic>
    </p:spTree>
  </p:cSld>
  <p:clrMapOvr>
    <a:masterClrMapping/>
  </p:clrMapOvr>
  <p:transition advTm="3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TAUTOMERISM ISOMERISM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400" dirty="0" smtClean="0">
                <a:latin typeface="Times New Roman" pitchFamily="18" charset="0"/>
                <a:cs typeface="Times New Roman" pitchFamily="18" charset="0"/>
              </a:rPr>
              <a:t>The same molecular formula represents two or more compounds.</a:t>
            </a:r>
          </a:p>
          <a:p>
            <a:r>
              <a:rPr lang="en-US" sz="2400" dirty="0" smtClean="0">
                <a:latin typeface="Times New Roman" pitchFamily="18" charset="0"/>
                <a:cs typeface="Times New Roman" pitchFamily="18" charset="0"/>
              </a:rPr>
              <a:t>It exist in dynamic equilibrium with each other. It can be present in many form such as Nitroform and Aci form, Ketoform and Enolic forms etc.</a:t>
            </a:r>
          </a:p>
          <a:p>
            <a:r>
              <a:rPr lang="en-US" sz="2400" dirty="0" smtClean="0">
                <a:latin typeface="Times New Roman" pitchFamily="18" charset="0"/>
                <a:cs typeface="Times New Roman" pitchFamily="18" charset="0"/>
              </a:rPr>
              <a:t>Example , Nitro- ethane and Isonitroethane are Tautomerical isomers.</a:t>
            </a:r>
          </a:p>
          <a:p>
            <a:endParaRPr lang="en-US" sz="2400" dirty="0">
              <a:latin typeface="Times New Roman" pitchFamily="18" charset="0"/>
              <a:cs typeface="Times New Roman" pitchFamily="18" charset="0"/>
            </a:endParaRPr>
          </a:p>
        </p:txBody>
      </p:sp>
      <p:graphicFrame>
        <p:nvGraphicFramePr>
          <p:cNvPr id="24578" name="Object 2"/>
          <p:cNvGraphicFramePr>
            <a:graphicFrameLocks noChangeAspect="1"/>
          </p:cNvGraphicFramePr>
          <p:nvPr/>
        </p:nvGraphicFramePr>
        <p:xfrm>
          <a:off x="1981200" y="4038600"/>
          <a:ext cx="5016500" cy="1457325"/>
        </p:xfrm>
        <a:graphic>
          <a:graphicData uri="http://schemas.openxmlformats.org/presentationml/2006/ole">
            <p:oleObj spid="_x0000_s24580" name="ChemSketch" r:id="rId4" imgW="5017008" imgH="1456944" progId="ACD.ChemSketch.20">
              <p:embed/>
            </p:oleObj>
          </a:graphicData>
        </a:graphic>
      </p:graphicFrame>
      <p:sp>
        <p:nvSpPr>
          <p:cNvPr id="5" name="TextBox 4"/>
          <p:cNvSpPr txBox="1"/>
          <p:nvPr/>
        </p:nvSpPr>
        <p:spPr>
          <a:xfrm>
            <a:off x="1676400" y="5879068"/>
            <a:ext cx="32004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NITRO-ETHANE(nitro form)</a:t>
            </a:r>
            <a:endParaRPr lang="en-US" b="1" dirty="0">
              <a:latin typeface="Times New Roman" pitchFamily="18" charset="0"/>
              <a:cs typeface="Times New Roman" pitchFamily="18" charset="0"/>
            </a:endParaRPr>
          </a:p>
        </p:txBody>
      </p:sp>
      <p:sp>
        <p:nvSpPr>
          <p:cNvPr id="6" name="TextBox 5"/>
          <p:cNvSpPr txBox="1"/>
          <p:nvPr/>
        </p:nvSpPr>
        <p:spPr>
          <a:xfrm>
            <a:off x="5181600" y="5867400"/>
            <a:ext cx="3505200"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ISONITROETHANE( aci form)</a:t>
            </a:r>
            <a:endParaRPr lang="en-US" b="1" dirty="0">
              <a:latin typeface="Times New Roman" pitchFamily="18" charset="0"/>
              <a:cs typeface="Times New Roman" pitchFamily="18" charset="0"/>
            </a:endParaRPr>
          </a:p>
        </p:txBody>
      </p:sp>
      <p:pic>
        <p:nvPicPr>
          <p:cNvPr id="7" name="~PP2797.WAV">
            <a:hlinkClick r:id="" action="ppaction://media"/>
          </p:cNvPr>
          <p:cNvPicPr>
            <a:picLocks noRot="1" noChangeAspect="1"/>
          </p:cNvPicPr>
          <p:nvPr>
            <a:wavAudioFile r:embed="rId2" name="~PP2797.WAV"/>
          </p:nvPr>
        </p:nvPicPr>
        <p:blipFill>
          <a:blip r:embed="rId5"/>
          <a:stretch>
            <a:fillRect/>
          </a:stretch>
        </p:blipFill>
        <p:spPr>
          <a:xfrm>
            <a:off x="8696325" y="6410325"/>
            <a:ext cx="304800" cy="3048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2971800"/>
            <a:ext cx="6781800" cy="3170238"/>
          </a:xfrm>
        </p:spPr>
        <p:txBody>
          <a:bodyPr>
            <a:normAutofit/>
            <a:scene3d>
              <a:camera prst="perspectiveHeroicExtremeRightFacing"/>
              <a:lightRig rig="threePt" dir="t"/>
            </a:scene3d>
          </a:bodyPr>
          <a:lstStyle/>
          <a:p>
            <a:pPr>
              <a:buNone/>
            </a:pPr>
            <a:r>
              <a:rPr lang="en-US" sz="8800" dirty="0" smtClean="0">
                <a:latin typeface="Times New Roman" pitchFamily="18" charset="0"/>
                <a:cs typeface="Times New Roman" pitchFamily="18" charset="0"/>
              </a:rPr>
              <a:t>Thank you…. </a:t>
            </a:r>
            <a:endParaRPr lang="en-US" sz="8800" dirty="0">
              <a:latin typeface="Times New Roman" pitchFamily="18" charset="0"/>
              <a:cs typeface="Times New Roman" pitchFamily="18" charset="0"/>
            </a:endParaRPr>
          </a:p>
        </p:txBody>
      </p:sp>
      <p:pic>
        <p:nvPicPr>
          <p:cNvPr id="4" name="~PP1904.WAV">
            <a:hlinkClick r:id="" action="ppaction://media"/>
          </p:cNvPr>
          <p:cNvPicPr>
            <a:picLocks noRot="1" noChangeAspect="1"/>
          </p:cNvPicPr>
          <p:nvPr>
            <a:wavAudioFile r:embed="rId1" name="~PP1904.WAV"/>
          </p:nvPr>
        </p:nvPicPr>
        <p:blipFill>
          <a:blip r:embed="rId3"/>
          <a:stretch>
            <a:fillRect/>
          </a:stretch>
        </p:blipFill>
        <p:spPr>
          <a:xfrm>
            <a:off x="8696325" y="6410325"/>
            <a:ext cx="304800" cy="304800"/>
          </a:xfrm>
          <a:prstGeom prst="rect">
            <a:avLst/>
          </a:prstGeom>
        </p:spPr>
      </p:pic>
    </p:spTree>
  </p:cSld>
  <p:clrMapOvr>
    <a:masterClrMapping/>
  </p:clrMapOvr>
  <p:transition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6|2.9|1.5|2.3"/>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165</TotalTime>
  <Words>349</Words>
  <Application>Microsoft Office PowerPoint</Application>
  <PresentationFormat>On-screen Show (4:3)</PresentationFormat>
  <Paragraphs>73</Paragraphs>
  <Slides>13</Slides>
  <Notes>0</Notes>
  <HiddenSlides>0</HiddenSlides>
  <MMClips>13</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5" baseType="lpstr">
      <vt:lpstr>Trek</vt:lpstr>
      <vt:lpstr>ChemSketch</vt:lpstr>
      <vt:lpstr>Isomer </vt:lpstr>
      <vt:lpstr>Introduction to organic chemistry </vt:lpstr>
      <vt:lpstr>What is isomerism ?</vt:lpstr>
      <vt:lpstr>Content </vt:lpstr>
      <vt:lpstr>Classification of isomerism </vt:lpstr>
      <vt:lpstr>Structural isomerism </vt:lpstr>
      <vt:lpstr>1. Chain isomerism -</vt:lpstr>
      <vt:lpstr>2. Positional isomerism </vt:lpstr>
      <vt:lpstr>3. FUNCTIONAL ISOMERISM </vt:lpstr>
      <vt:lpstr>METAMERISM ISOMERISM </vt:lpstr>
      <vt:lpstr>5. RING CHAIN ISOMERISM </vt:lpstr>
      <vt:lpstr>TAUTOMERISM ISOMERISM </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Isomer</dc:title>
  <dc:creator>rcp</dc:creator>
  <cp:lastModifiedBy>rcp</cp:lastModifiedBy>
  <cp:revision>36</cp:revision>
  <dcterms:created xsi:type="dcterms:W3CDTF">2022-03-19T08:23:28Z</dcterms:created>
  <dcterms:modified xsi:type="dcterms:W3CDTF">2022-06-28T02:34:47Z</dcterms:modified>
</cp:coreProperties>
</file>